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636" r:id="rId3"/>
    <p:sldId id="626" r:id="rId4"/>
    <p:sldId id="608" r:id="rId5"/>
    <p:sldId id="651" r:id="rId6"/>
    <p:sldId id="652" r:id="rId7"/>
    <p:sldId id="654" r:id="rId8"/>
    <p:sldId id="649" r:id="rId9"/>
    <p:sldId id="655" r:id="rId10"/>
    <p:sldId id="609" r:id="rId11"/>
    <p:sldId id="657" r:id="rId12"/>
    <p:sldId id="658" r:id="rId13"/>
    <p:sldId id="656" r:id="rId14"/>
    <p:sldId id="659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165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ookwidgets.com/play/WCBBYW7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hyperlink" Target="https://www.e-sfera.hr/dodatni-digitalni-sadrzaji/b26dd917-70c6-4352-992a-124f5f390314/assets/audio/25_unit_6__lesson_5__exercise_2_3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www.e-sfera.hr/dodatni-digitalni-sadrzaji/b26dd917-70c6-4352-992a-124f5f390314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668935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b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Lend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me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675532"/>
            <a:ext cx="7545197" cy="1237798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5;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Wanna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know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this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!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772" y="1"/>
            <a:ext cx="4819204" cy="6868892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31976" y="331694"/>
            <a:ext cx="6893859" cy="6511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DID YOU KNOW? </a:t>
            </a:r>
            <a:r>
              <a:rPr lang="hr-HR" sz="2000" i="1" dirty="0"/>
              <a:t>Jeste li znali?</a:t>
            </a:r>
            <a:br>
              <a:rPr lang="hr-HR" sz="2000" i="1" dirty="0"/>
            </a:br>
            <a:r>
              <a:rPr lang="hr-HR" sz="2000" i="1" dirty="0"/>
              <a:t>Laži me je serija od tri sezone o </a:t>
            </a:r>
            <a:r>
              <a:rPr lang="hr-HR" sz="2000" i="1" dirty="0" err="1"/>
              <a:t>Calu</a:t>
            </a:r>
            <a:r>
              <a:rPr lang="hr-HR" sz="2000" i="1" dirty="0"/>
              <a:t> </a:t>
            </a:r>
            <a:r>
              <a:rPr lang="hr-HR" sz="2000" i="1" dirty="0" err="1"/>
              <a:t>Lightmanu</a:t>
            </a:r>
            <a:r>
              <a:rPr lang="hr-HR" sz="2000" i="1" dirty="0"/>
              <a:t>, stručnjaku za neverbalnu komunikaciju ljudi koji lažu. Pomaže policiji u različitim istragama. Lik dr. </a:t>
            </a:r>
            <a:r>
              <a:rPr lang="hr-HR" sz="2000" i="1" dirty="0" err="1"/>
              <a:t>Lightmana</a:t>
            </a:r>
            <a:r>
              <a:rPr lang="hr-HR" sz="2000" i="1" dirty="0"/>
              <a:t> i njegovih suradnika se temelje na stvarnoj osobi dr. Paulu </a:t>
            </a:r>
            <a:r>
              <a:rPr lang="hr-HR" sz="2000" i="1" dirty="0" err="1"/>
              <a:t>Ekmanu</a:t>
            </a:r>
            <a:r>
              <a:rPr lang="hr-HR" sz="2000" i="1" dirty="0"/>
              <a:t> i </a:t>
            </a:r>
            <a:r>
              <a:rPr lang="hr-HR" sz="2000" i="1" dirty="0" err="1"/>
              <a:t>Ekman</a:t>
            </a:r>
            <a:r>
              <a:rPr lang="hr-HR" sz="2000" i="1" dirty="0"/>
              <a:t> grupi. Većina glumaca serije je prije snimanja serije prošla tečaj o izražavanju osjećaja. Glavni glumac Tim Roth nije prošao taj tečaj jer nije želio da to utječe na njegov odnos prema obitelji i prijateljima.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70671" y="2716303"/>
            <a:ext cx="10537094" cy="36010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1243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92.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777070" y="1972234"/>
            <a:ext cx="3414749" cy="5091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photos. Try to guess how each person is feeling. Describe their body language.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Pomoću govora tijela osoba na fotografijama pokušaj pogoditi kako se koja osoba osjeća. Kratko opiši i govor njihova tijela.</a:t>
            </a:r>
            <a:endParaRPr lang="hr-HR" sz="2000" b="1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538" y="9653"/>
            <a:ext cx="4806214" cy="683869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5539" y="139231"/>
            <a:ext cx="8461530" cy="65621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5196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13011"/>
            <a:ext cx="4816880" cy="683583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7" y="251012"/>
            <a:ext cx="7317201" cy="6950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much do you like this type of </a:t>
            </a:r>
            <a:r>
              <a:rPr lang="en-US" sz="2000" b="1" dirty="0" err="1"/>
              <a:t>behaviour</a:t>
            </a:r>
            <a:r>
              <a:rPr lang="en-US" sz="2000" b="1" dirty="0"/>
              <a:t>? </a:t>
            </a:r>
            <a:r>
              <a:rPr lang="en-US" sz="2000" b="1" dirty="0" err="1"/>
              <a:t>Colour</a:t>
            </a:r>
            <a:r>
              <a:rPr lang="en-US" sz="2000" b="1" dirty="0"/>
              <a:t> it, like in the example. 1 – I don’t like</a:t>
            </a:r>
            <a:r>
              <a:rPr lang="hr-HR" sz="2000" b="1" dirty="0"/>
              <a:t> </a:t>
            </a:r>
            <a:r>
              <a:rPr lang="en-US" sz="2000" b="1" dirty="0"/>
              <a:t>that at all; 2 – I don’t like seeing it, but I understand it; 3 – I don’t mind it, but it’s not my</a:t>
            </a:r>
            <a:r>
              <a:rPr lang="hr-HR" sz="2000" b="1" dirty="0"/>
              <a:t> </a:t>
            </a:r>
            <a:r>
              <a:rPr lang="en-US" sz="2000" b="1" dirty="0" err="1"/>
              <a:t>favourite</a:t>
            </a:r>
            <a:r>
              <a:rPr lang="en-US" sz="2000" b="1" dirty="0"/>
              <a:t> thing; 4 – I like it very much.</a:t>
            </a:r>
            <a:r>
              <a:rPr lang="hr-HR" sz="2000" b="1" dirty="0"/>
              <a:t> </a:t>
            </a:r>
            <a:r>
              <a:rPr lang="hr-HR" sz="2000" i="1" dirty="0"/>
              <a:t>Bojeći vrijednosti u tablici označi koliko ti se sviđa ili ne sviđa neki tip ponašanja.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0"/>
            <a:ext cx="6926432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93.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44477" y="1783977"/>
            <a:ext cx="10824841" cy="49519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266382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050" y="12199"/>
            <a:ext cx="4818282" cy="683708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1332" y="12199"/>
            <a:ext cx="7367618" cy="5698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Share your ideas. Are they</a:t>
            </a:r>
            <a:r>
              <a:rPr lang="hr-HR" sz="2000" b="1" dirty="0"/>
              <a:t> </a:t>
            </a:r>
            <a:r>
              <a:rPr lang="en-US" sz="2000" b="1" dirty="0"/>
              <a:t>the same as your friends’?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Opiši neke svoje čudne navike vezane uz govor tijela, pokrete, ili </a:t>
            </a:r>
            <a:r>
              <a:rPr lang="hr-HR" sz="2000" i="1"/>
              <a:t>držanje </a:t>
            </a:r>
            <a:r>
              <a:rPr lang="hr-HR" sz="2000" i="1" smtClean="0"/>
              <a:t>tijela </a:t>
            </a:r>
            <a:r>
              <a:rPr lang="hr-HR" sz="2000" i="1" dirty="0"/>
              <a:t>te navedi smetaju li te navike tebi i ljudima oko tebe i želiš li ih promijeniti?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98494" y="1253310"/>
            <a:ext cx="10639427" cy="45270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DC7655FB-CA03-4DCA-A436-D648503E1B7D}"/>
              </a:ext>
            </a:extLst>
          </p:cNvPr>
          <p:cNvSpPr txBox="1">
            <a:spLocks/>
          </p:cNvSpPr>
          <p:nvPr/>
        </p:nvSpPr>
        <p:spPr>
          <a:xfrm>
            <a:off x="4821332" y="6158752"/>
            <a:ext cx="7333461" cy="979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https://www.bookwidgets.com/play/WCBBYW7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1185803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050" y="12199"/>
            <a:ext cx="4818282" cy="683708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1332" y="0"/>
            <a:ext cx="7367618" cy="5710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groups of four or five, do research about</a:t>
            </a:r>
            <a:r>
              <a:rPr lang="hr-HR" sz="2000" b="1" dirty="0"/>
              <a:t> </a:t>
            </a:r>
            <a:r>
              <a:rPr lang="en-US" sz="2000" b="1" dirty="0"/>
              <a:t>bad posture.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en-US" sz="2000" b="1" dirty="0"/>
              <a:t>1 Write down what the consequences of bad</a:t>
            </a:r>
            <a:r>
              <a:rPr lang="hr-HR" sz="2000" b="1" dirty="0"/>
              <a:t> </a:t>
            </a:r>
            <a:r>
              <a:rPr lang="en-US" sz="2000" b="1" dirty="0"/>
              <a:t>posture might be.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en-US" sz="2000" b="1" dirty="0"/>
              <a:t>2 Find pieces of advice about how to maintain</a:t>
            </a:r>
            <a:r>
              <a:rPr lang="hr-HR" sz="2000" b="1" dirty="0"/>
              <a:t> </a:t>
            </a:r>
            <a:r>
              <a:rPr lang="en-US" sz="2000" b="1" dirty="0"/>
              <a:t>good posture.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en-US" sz="2000" b="1" dirty="0"/>
              <a:t>3 Make a poster containing this information.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Istraži loše držanje tijela, njegove posljedice, kao i savjete za bolje držanje. Rezultate svoga istraživanja prikaži na plakatu.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01598" y="1801906"/>
            <a:ext cx="11527357" cy="48903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16729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100.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9054" y="627530"/>
            <a:ext cx="6653699" cy="6490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description of the podcast.</a:t>
            </a:r>
            <a:r>
              <a:rPr lang="hr-HR" sz="2000" b="1" dirty="0"/>
              <a:t> </a:t>
            </a:r>
            <a:r>
              <a:rPr lang="en-US" sz="2000" b="1" dirty="0"/>
              <a:t>Answer Syd’s question.</a:t>
            </a:r>
            <a:br>
              <a:rPr lang="en-US" sz="2000" b="1" dirty="0"/>
            </a:br>
            <a:r>
              <a:rPr lang="pl-PL" sz="2000" i="1" dirty="0"/>
              <a:t>Pročitaj opis podcasta i odgovori na pitanje </a:t>
            </a:r>
            <a:r>
              <a:rPr lang="pl-PL" sz="2000" b="1" i="1" dirty="0"/>
              <a:t>What do you want to know? </a:t>
            </a:r>
            <a:r>
              <a:rPr lang="pl-PL" sz="2000" i="1" dirty="0"/>
              <a:t>tj. Što želiš saznati?</a:t>
            </a:r>
            <a:endParaRPr lang="hr-HR" sz="2000" b="1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534" y="0"/>
            <a:ext cx="4795024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62720" y="1611880"/>
            <a:ext cx="10466560" cy="45020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23065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198" y="0"/>
            <a:ext cx="4799986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39366" y="188260"/>
            <a:ext cx="7152634" cy="2438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beginning of the episode</a:t>
            </a:r>
            <a:r>
              <a:rPr lang="hr-HR" sz="2000" b="1" dirty="0"/>
              <a:t> </a:t>
            </a:r>
            <a:r>
              <a:rPr lang="en-US" sz="2000" b="1" dirty="0"/>
              <a:t>about body language. Is this true or false?</a:t>
            </a:r>
            <a:r>
              <a:rPr lang="hr-HR" sz="2000" b="1" dirty="0"/>
              <a:t> </a:t>
            </a:r>
            <a:r>
              <a:rPr lang="hr-HR" sz="2000" i="1" dirty="0"/>
              <a:t>Poslušaj zvučni zapis početka podcasta o govoru tijela. </a:t>
            </a:r>
            <a:r>
              <a:rPr lang="hr-HR" sz="2000" i="1" dirty="0" smtClean="0"/>
              <a:t>Na</a:t>
            </a:r>
            <a:r>
              <a:rPr lang="hr-HR" sz="2000" i="1" dirty="0" smtClean="0"/>
              <a:t>kon slušanja odredi koje </a:t>
            </a:r>
            <a:r>
              <a:rPr lang="hr-HR" sz="2000" i="1" dirty="0"/>
              <a:t>su izjave točne, a koje netočne.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https://www.e-sfera.hr/dodatni-digitalni-sadrzaji/b26dd917-70c6-4352-992a-124f5f390314/assets/audio/25_unit_6__lesson_5__exercise_2_3.mp3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48801" y="375129"/>
            <a:ext cx="4753962" cy="21708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27_Wanna_know_this_SB_p_100_ex_01">
            <a:hlinkClick r:id="" action="ppaction://media"/>
            <a:extLst>
              <a:ext uri="{FF2B5EF4-FFF2-40B4-BE49-F238E27FC236}">
                <a16:creationId xmlns:a16="http://schemas.microsoft.com/office/drawing/2014/main" xmlns="" id="{4725F1D1-88AB-45AB-BF70-BB4B449843F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555836" y="1777067"/>
            <a:ext cx="487363" cy="487363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6614F215-A6DB-470A-9AEF-6C99D4187D00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8801" y="3316942"/>
            <a:ext cx="5642067" cy="29586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4FD827EF-DFCE-43D4-B4A6-20EDBA3E7289}"/>
              </a:ext>
            </a:extLst>
          </p:cNvPr>
          <p:cNvSpPr txBox="1">
            <a:spLocks/>
          </p:cNvSpPr>
          <p:nvPr/>
        </p:nvSpPr>
        <p:spPr>
          <a:xfrm>
            <a:off x="841042" y="1407459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00B03EFA-A4D3-4F6E-85D1-C589206F69EE}"/>
              </a:ext>
            </a:extLst>
          </p:cNvPr>
          <p:cNvSpPr txBox="1">
            <a:spLocks/>
          </p:cNvSpPr>
          <p:nvPr/>
        </p:nvSpPr>
        <p:spPr>
          <a:xfrm>
            <a:off x="3485632" y="1664978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8B13F59E-32F6-4E66-9FFE-8774A0E762AE}"/>
              </a:ext>
            </a:extLst>
          </p:cNvPr>
          <p:cNvSpPr txBox="1">
            <a:spLocks/>
          </p:cNvSpPr>
          <p:nvPr/>
        </p:nvSpPr>
        <p:spPr>
          <a:xfrm>
            <a:off x="3779187" y="1904567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76C183D9-77AC-49B2-9FF7-EBA6EFA97A52}"/>
              </a:ext>
            </a:extLst>
          </p:cNvPr>
          <p:cNvSpPr txBox="1">
            <a:spLocks/>
          </p:cNvSpPr>
          <p:nvPr/>
        </p:nvSpPr>
        <p:spPr>
          <a:xfrm>
            <a:off x="4333134" y="2149935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3620CD48-294D-4E43-A816-B62E84618A05}"/>
              </a:ext>
            </a:extLst>
          </p:cNvPr>
          <p:cNvSpPr txBox="1">
            <a:spLocks/>
          </p:cNvSpPr>
          <p:nvPr/>
        </p:nvSpPr>
        <p:spPr>
          <a:xfrm>
            <a:off x="5927471" y="3182472"/>
            <a:ext cx="6115728" cy="3487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…</a:t>
            </a:r>
            <a:br>
              <a:rPr lang="hr-HR" sz="2000" b="1" dirty="0"/>
            </a:br>
            <a:r>
              <a:rPr lang="hr-HR" sz="2000" i="1" dirty="0"/>
              <a:t>Poslušaj zvučni zapis još </a:t>
            </a:r>
            <a:r>
              <a:rPr lang="hr-HR" sz="2000" i="1" dirty="0" smtClean="0"/>
              <a:t>jednom </a:t>
            </a:r>
            <a:r>
              <a:rPr lang="hr-HR" sz="2000" i="1" dirty="0"/>
              <a:t>te navedi…</a:t>
            </a:r>
            <a:br>
              <a:rPr lang="hr-HR" sz="2000" i="1" dirty="0"/>
            </a:br>
            <a:r>
              <a:rPr lang="hr-HR" sz="2000" i="1" dirty="0"/>
              <a:t>1 barem dva aspekta neverbalne komunikacije,</a:t>
            </a:r>
            <a:br>
              <a:rPr lang="hr-HR" sz="2000" i="1" dirty="0"/>
            </a:br>
            <a:r>
              <a:rPr lang="hr-HR" sz="2000" i="1" dirty="0"/>
              <a:t>2 barem jednu situaciju u kojoj je moguće čitati govor tijela drugih ljudi, </a:t>
            </a:r>
            <a:br>
              <a:rPr lang="hr-HR" sz="2000" i="1" dirty="0"/>
            </a:br>
            <a:r>
              <a:rPr lang="hr-HR" sz="2000" i="1" dirty="0"/>
              <a:t>3 te barem jedan način na koji se ljudi umiruju tijekom razgovora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https://www.e-sfera.hr/dodatni-digitalni-sadrzaji/b26dd917-70c6-4352-992a-124f5f390314/assets/audio/25_unit_6__lesson_5__exercise_2_3.mp3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3" name="27_Wanna_know_this_SB_p_100_ex_01">
            <a:hlinkClick r:id="" action="ppaction://media"/>
            <a:extLst>
              <a:ext uri="{FF2B5EF4-FFF2-40B4-BE49-F238E27FC236}">
                <a16:creationId xmlns:a16="http://schemas.microsoft.com/office/drawing/2014/main" xmlns="" id="{67BA86FE-547B-4FC1-A859-62E12089186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555836" y="513350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4854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77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5770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 uiExpand="1" build="p"/>
      <p:bldP spid="8" grpId="0"/>
      <p:bldP spid="9" grpId="0"/>
      <p:bldP spid="10" grpId="0"/>
      <p:bldP spid="11" grpId="0"/>
      <p:bldP spid="1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793" y="0"/>
            <a:ext cx="4793291" cy="6857999"/>
          </a:xfrm>
          <a:prstGeom prst="rect">
            <a:avLst/>
          </a:prstGeom>
        </p:spPr>
      </p:pic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xmlns="" id="{18D82BDB-F54C-46C6-B586-9C1FA95A5370}"/>
              </a:ext>
            </a:extLst>
          </p:cNvPr>
          <p:cNvSpPr txBox="1">
            <a:spLocks/>
          </p:cNvSpPr>
          <p:nvPr/>
        </p:nvSpPr>
        <p:spPr>
          <a:xfrm>
            <a:off x="4796084" y="439271"/>
            <a:ext cx="7395916" cy="685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frazeme u </a:t>
            </a:r>
            <a:r>
              <a:rPr lang="hr-HR" sz="2000" b="1" dirty="0"/>
              <a:t>IDIOM TIME BOX</a:t>
            </a:r>
            <a:r>
              <a:rPr lang="hr-HR" sz="2000" i="1" dirty="0"/>
              <a:t>…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Kada ne želiš pokazati svoju iskrenu reakciju na </a:t>
            </a:r>
            <a:r>
              <a:rPr lang="hr-HR" sz="2000" i="1" dirty="0" smtClean="0"/>
              <a:t>nešto, </a:t>
            </a:r>
            <a:r>
              <a:rPr lang="hr-HR" sz="2000" i="1" dirty="0"/>
              <a:t>kažeš da trebaš </a:t>
            </a:r>
            <a:r>
              <a:rPr lang="hr-HR" sz="2000" b="1" i="1" dirty="0"/>
              <a:t>bite </a:t>
            </a:r>
            <a:r>
              <a:rPr lang="hr-HR" sz="2000" b="1" i="1" dirty="0" err="1"/>
              <a:t>your</a:t>
            </a:r>
            <a:r>
              <a:rPr lang="hr-HR" sz="2000" b="1" i="1" dirty="0"/>
              <a:t> lip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Kada vas je netko pohvalio za nešto što ste učinili, kažemo da ste </a:t>
            </a:r>
            <a:r>
              <a:rPr lang="hr-HR" sz="2000" b="1" i="1" dirty="0" err="1"/>
              <a:t>got</a:t>
            </a:r>
            <a:r>
              <a:rPr lang="hr-HR" sz="2000" b="1" i="1" dirty="0"/>
              <a:t> a pat on </a:t>
            </a:r>
            <a:r>
              <a:rPr lang="hr-HR" sz="2000" b="1" i="1" dirty="0" err="1"/>
              <a:t>the</a:t>
            </a:r>
            <a:r>
              <a:rPr lang="hr-HR" sz="2000" b="1" i="1" dirty="0"/>
              <a:t> </a:t>
            </a:r>
            <a:r>
              <a:rPr lang="hr-HR" sz="2000" b="1" i="1" dirty="0" err="1"/>
              <a:t>back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Kada se možete konačno opustiti nakon napornog ili opasnog događaja, kažemo da tada </a:t>
            </a:r>
            <a:r>
              <a:rPr lang="hr-HR" sz="2000" b="1" i="1" dirty="0" err="1"/>
              <a:t>breathe</a:t>
            </a:r>
            <a:r>
              <a:rPr lang="hr-HR" sz="2000" b="1" i="1" dirty="0"/>
              <a:t> </a:t>
            </a:r>
            <a:r>
              <a:rPr lang="hr-HR" sz="2000" b="1" i="1" dirty="0" err="1"/>
              <a:t>easier</a:t>
            </a:r>
            <a:r>
              <a:rPr lang="hr-HR" sz="2000" b="1" i="1" dirty="0"/>
              <a:t>.</a:t>
            </a:r>
            <a:endParaRPr lang="hr-HR" sz="2000" i="1" dirty="0"/>
          </a:p>
        </p:txBody>
      </p:sp>
      <p:pic>
        <p:nvPicPr>
          <p:cNvPr id="28" name="Slika 27">
            <a:extLst>
              <a:ext uri="{FF2B5EF4-FFF2-40B4-BE49-F238E27FC236}">
                <a16:creationId xmlns:a16="http://schemas.microsoft.com/office/drawing/2014/main" xmlns="" id="{8A17EEA3-FF03-42E3-A77C-3FEBAAC01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778154" y="885422"/>
            <a:ext cx="4453231" cy="33480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92366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92.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9054" y="502024"/>
            <a:ext cx="7352765" cy="656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below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</a:t>
            </a:r>
            <a:r>
              <a:rPr lang="hr-HR" sz="2000" i="1" dirty="0" smtClean="0"/>
              <a:t>rečenice </a:t>
            </a:r>
            <a:r>
              <a:rPr lang="hr-HR" sz="2000" i="1" dirty="0"/>
              <a:t>ponuđenim riječima.</a:t>
            </a:r>
            <a:endParaRPr lang="hr-HR" sz="2000" b="1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538" y="9653"/>
            <a:ext cx="4806214" cy="683869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63391" y="1206031"/>
            <a:ext cx="10384911" cy="51541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71CA6AF9-9F14-467C-97B2-F63B0AE5FEC8}"/>
              </a:ext>
            </a:extLst>
          </p:cNvPr>
          <p:cNvSpPr txBox="1">
            <a:spLocks/>
          </p:cNvSpPr>
          <p:nvPr/>
        </p:nvSpPr>
        <p:spPr>
          <a:xfrm>
            <a:off x="2241176" y="2256649"/>
            <a:ext cx="233082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figure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8D947DC2-0B18-45D6-B27B-FEEF68115504}"/>
              </a:ext>
            </a:extLst>
          </p:cNvPr>
          <p:cNvSpPr txBox="1">
            <a:spLocks/>
          </p:cNvSpPr>
          <p:nvPr/>
        </p:nvSpPr>
        <p:spPr>
          <a:xfrm>
            <a:off x="6382872" y="2744793"/>
            <a:ext cx="233082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facial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CA7AA78B-8FBF-4825-8A3D-9A2D92A7B2B5}"/>
              </a:ext>
            </a:extLst>
          </p:cNvPr>
          <p:cNvSpPr txBox="1">
            <a:spLocks/>
          </p:cNvSpPr>
          <p:nvPr/>
        </p:nvSpPr>
        <p:spPr>
          <a:xfrm>
            <a:off x="2816477" y="3589204"/>
            <a:ext cx="233082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read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FCE997BE-075D-44D4-B1D9-E0D9DF2F1E85}"/>
              </a:ext>
            </a:extLst>
          </p:cNvPr>
          <p:cNvSpPr txBox="1">
            <a:spLocks/>
          </p:cNvSpPr>
          <p:nvPr/>
        </p:nvSpPr>
        <p:spPr>
          <a:xfrm>
            <a:off x="4572000" y="4073307"/>
            <a:ext cx="233082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posture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2C42285A-39BD-4673-8F0B-A383FBA1EB2E}"/>
              </a:ext>
            </a:extLst>
          </p:cNvPr>
          <p:cNvSpPr txBox="1">
            <a:spLocks/>
          </p:cNvSpPr>
          <p:nvPr/>
        </p:nvSpPr>
        <p:spPr>
          <a:xfrm>
            <a:off x="7315202" y="4550025"/>
            <a:ext cx="233082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bite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EB0759D7-0B0D-49E5-A799-5D3621D5D4F2}"/>
              </a:ext>
            </a:extLst>
          </p:cNvPr>
          <p:cNvSpPr txBox="1">
            <a:spLocks/>
          </p:cNvSpPr>
          <p:nvPr/>
        </p:nvSpPr>
        <p:spPr>
          <a:xfrm>
            <a:off x="6186148" y="5031237"/>
            <a:ext cx="233082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movement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0CAE8687-E4F4-4B15-BC53-058D7AF9EC76}"/>
              </a:ext>
            </a:extLst>
          </p:cNvPr>
          <p:cNvSpPr txBox="1">
            <a:spLocks/>
          </p:cNvSpPr>
          <p:nvPr/>
        </p:nvSpPr>
        <p:spPr>
          <a:xfrm>
            <a:off x="2259109" y="5891407"/>
            <a:ext cx="233082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pat</a:t>
            </a:r>
          </a:p>
        </p:txBody>
      </p:sp>
    </p:spTree>
    <p:extLst>
      <p:ext uri="{BB962C8B-B14F-4D97-AF65-F5344CB8AC3E}">
        <p14:creationId xmlns:p14="http://schemas.microsoft.com/office/powerpoint/2010/main" xmlns="" val="1105585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idi izvornu sliku">
            <a:hlinkClick r:id="rId2"/>
            <a:extLst>
              <a:ext uri="{FF2B5EF4-FFF2-40B4-BE49-F238E27FC236}">
                <a16:creationId xmlns:a16="http://schemas.microsoft.com/office/drawing/2014/main" xmlns="" id="{6BA641E9-5DDA-4268-823C-EA079F693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652" y="63329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1F7A7896-D79D-47A4-AFB4-2DC8CCB3DB95}"/>
              </a:ext>
            </a:extLst>
          </p:cNvPr>
          <p:cNvSpPr txBox="1">
            <a:spLocks/>
          </p:cNvSpPr>
          <p:nvPr/>
        </p:nvSpPr>
        <p:spPr>
          <a:xfrm>
            <a:off x="0" y="2384380"/>
            <a:ext cx="4851305" cy="449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https://www.e-sfera.hr/dodatni-digitalni-sadrzaji/b26dd917-70c6-4352-992a-124f5f390314/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The</a:t>
            </a:r>
            <a:r>
              <a:rPr lang="hr-HR" sz="2000" b="1" u="sng" dirty="0"/>
              <a:t> Art </a:t>
            </a:r>
            <a:r>
              <a:rPr lang="hr-HR" sz="2000" b="1" u="sng" dirty="0" err="1"/>
              <a:t>of</a:t>
            </a:r>
            <a:r>
              <a:rPr lang="hr-HR" sz="2000" b="1" u="sng" dirty="0"/>
              <a:t> </a:t>
            </a:r>
            <a:r>
              <a:rPr lang="hr-HR" sz="2000" b="1" u="sng" dirty="0" err="1"/>
              <a:t>Podcasting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F33B496C-C051-4B9F-BA93-9875A7593AF5}"/>
              </a:ext>
            </a:extLst>
          </p:cNvPr>
          <p:cNvSpPr txBox="1">
            <a:spLocks/>
          </p:cNvSpPr>
          <p:nvPr/>
        </p:nvSpPr>
        <p:spPr>
          <a:xfrm>
            <a:off x="4826146" y="24676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101.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C866E628-3EB4-41B5-8F7E-68CF5D34C85B}"/>
              </a:ext>
            </a:extLst>
          </p:cNvPr>
          <p:cNvSpPr txBox="1">
            <a:spLocks/>
          </p:cNvSpPr>
          <p:nvPr/>
        </p:nvSpPr>
        <p:spPr>
          <a:xfrm>
            <a:off x="4832393" y="448234"/>
            <a:ext cx="7350526" cy="6787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 err="1"/>
              <a:t>Analyse</a:t>
            </a:r>
            <a:r>
              <a:rPr lang="en-US" sz="2000" b="1" dirty="0"/>
              <a:t> your body language for a day. Do this when you are</a:t>
            </a:r>
            <a:r>
              <a:rPr lang="hr-HR" sz="2000" b="1" dirty="0"/>
              <a:t> </a:t>
            </a:r>
            <a:r>
              <a:rPr lang="en-US" sz="2000" b="1" dirty="0"/>
              <a:t>with other people. Try to become aware of what you do with</a:t>
            </a:r>
            <a:r>
              <a:rPr lang="hr-HR" sz="2000" b="1" dirty="0"/>
              <a:t> </a:t>
            </a:r>
            <a:r>
              <a:rPr lang="en-US" sz="2000" b="1" dirty="0"/>
              <a:t>your face, hands, feet, etc.</a:t>
            </a:r>
            <a:r>
              <a:rPr lang="hr-HR" sz="2000" b="1" dirty="0"/>
              <a:t> </a:t>
            </a:r>
            <a:r>
              <a:rPr lang="en-US" sz="2000" b="1" dirty="0"/>
              <a:t>Write it down.</a:t>
            </a:r>
            <a:r>
              <a:rPr lang="hr-HR" sz="2000" b="1" dirty="0"/>
              <a:t> </a:t>
            </a:r>
            <a:r>
              <a:rPr lang="en-US" sz="2000" b="1" dirty="0"/>
              <a:t>Are you surprised? Describe the experience.</a:t>
            </a:r>
            <a:r>
              <a:rPr lang="hr-HR" sz="2000" b="1" dirty="0"/>
              <a:t> </a:t>
            </a:r>
            <a:r>
              <a:rPr lang="en-US" sz="2000" b="1" i="1" dirty="0"/>
              <a:t>I was/was not aware of the body language I used.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en-US" sz="2000" b="1" dirty="0"/>
              <a:t>Here are the things that I did:</a:t>
            </a:r>
            <a:r>
              <a:rPr lang="hr-HR" sz="2000" b="1" dirty="0"/>
              <a:t> </a:t>
            </a:r>
            <a:r>
              <a:rPr lang="en-US" sz="2000" b="1" i="1" dirty="0"/>
              <a:t>I touched my hair a lot.</a:t>
            </a:r>
            <a:r>
              <a:rPr lang="hr-HR" sz="2000" b="1" i="1" dirty="0"/>
              <a:t/>
            </a:r>
            <a:br>
              <a:rPr lang="hr-HR" sz="2000" b="1" i="1" dirty="0"/>
            </a:br>
            <a:r>
              <a:rPr lang="hr-HR" sz="2000" b="1" i="1" dirty="0"/>
              <a:t>E</a:t>
            </a:r>
            <a:r>
              <a:rPr lang="en-US" sz="2000" b="1" i="1" dirty="0"/>
              <a:t>very time I needed to say something, I touched my nose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Prati govor svog tijela tijekom interakcije s drugima tijekom jednoga dana. Zapiši što činiš s rukama, licem, stopalima, itd. i u kojim situacijama.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4B481DD-9162-4DEB-8042-9F219D6082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081" y="235"/>
            <a:ext cx="4814231" cy="6858083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3D7FE03D-5576-4F43-AE17-C47E5207FE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51305" y="3083861"/>
            <a:ext cx="6466740" cy="34787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00814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p"/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050" y="-3479"/>
            <a:ext cx="4818282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1333" y="340658"/>
            <a:ext cx="7370668" cy="6624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interpretacije govora tijela koje je George podijelio sa </a:t>
            </a:r>
            <a:r>
              <a:rPr lang="hr-HR" sz="2000" i="1" dirty="0" err="1"/>
              <a:t>Sydovom</a:t>
            </a:r>
            <a:r>
              <a:rPr lang="hr-HR" sz="2000" i="1" dirty="0"/>
              <a:t> publikom:</a:t>
            </a:r>
            <a:br>
              <a:rPr lang="hr-HR" sz="2000" i="1" dirty="0"/>
            </a:br>
            <a:r>
              <a:rPr lang="hr-HR" sz="2000" i="1" dirty="0"/>
              <a:t>Kada nam se nešto sviđa, ruke pomičemo prema naprijed.</a:t>
            </a:r>
            <a:br>
              <a:rPr lang="hr-HR" sz="2000" i="1" dirty="0"/>
            </a:br>
            <a:r>
              <a:rPr lang="hr-HR" sz="2000" i="1" dirty="0"/>
              <a:t>Kada nam se ne sviđa, udaljavamo ruke od tog predmeta i približavamo ih sebi.</a:t>
            </a:r>
            <a:br>
              <a:rPr lang="hr-HR" sz="2000" i="1" dirty="0"/>
            </a:br>
            <a:r>
              <a:rPr lang="hr-HR" sz="2000" i="1" dirty="0"/>
              <a:t>Kada </a:t>
            </a:r>
            <a:r>
              <a:rPr lang="hr-HR" sz="2000" i="1" dirty="0" smtClean="0"/>
              <a:t>nam </a:t>
            </a:r>
            <a:r>
              <a:rPr lang="hr-HR" sz="2000" i="1" dirty="0"/>
              <a:t>se nešto ne sviđa napravimo licem </a:t>
            </a:r>
            <a:r>
              <a:rPr lang="hr-HR" sz="2000" b="1" i="1" dirty="0"/>
              <a:t>‘bunny nose’.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Postoje različiti tipovi osmijeha: društveni, zanimljiv, tajanstven, sretan…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When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smile </a:t>
            </a:r>
            <a:r>
              <a:rPr lang="hr-HR" sz="2000" b="1" dirty="0" err="1"/>
              <a:t>like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,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opinion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Kada se po tvom mišljenju smiješ tako?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088022" y="3391400"/>
            <a:ext cx="7845947" cy="31798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4585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050" y="0"/>
            <a:ext cx="4818282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1332" y="152405"/>
            <a:ext cx="7370668" cy="277009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George je rekao kako je povremeno morao analizirati fotografije ljudi i bilo mu je teško razumjeti osjećaje na licu osoba. Potom bi fotografije lica podijelio na dva dijela i iznenada je mogao otkriti osjećaje na jednoj polovici lica.</a:t>
            </a:r>
          </a:p>
          <a:p>
            <a:pPr marL="0" indent="0">
              <a:buNone/>
            </a:pPr>
            <a:r>
              <a:rPr lang="hr-HR" sz="2000" b="1" dirty="0" err="1"/>
              <a:t>Compare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two</a:t>
            </a:r>
            <a:r>
              <a:rPr lang="hr-HR" sz="2000" b="1" dirty="0"/>
              <a:t> </a:t>
            </a:r>
            <a:r>
              <a:rPr lang="hr-HR" sz="2000" b="1" dirty="0" err="1"/>
              <a:t>halves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man’s</a:t>
            </a:r>
            <a:r>
              <a:rPr lang="hr-HR" sz="2000" b="1" dirty="0"/>
              <a:t> face. </a:t>
            </a:r>
            <a:r>
              <a:rPr lang="hr-HR" sz="2000" b="1" dirty="0" err="1"/>
              <a:t>Which</a:t>
            </a:r>
            <a:r>
              <a:rPr lang="hr-HR" sz="2000" b="1" dirty="0"/>
              <a:t> one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happier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Usporedi dvije polovine čovjekova lica. Koja je strana lica sretnija?</a:t>
            </a:r>
          </a:p>
          <a:p>
            <a:pPr marL="0" indent="0">
              <a:buNone/>
            </a:pPr>
            <a:r>
              <a:rPr lang="hr-HR" sz="2000" b="1" dirty="0" err="1"/>
              <a:t>Continue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conversation</a:t>
            </a:r>
            <a:r>
              <a:rPr lang="hr-HR" sz="2000" b="1" dirty="0"/>
              <a:t> </a:t>
            </a:r>
            <a:r>
              <a:rPr lang="hr-HR" sz="2000" b="1" dirty="0" err="1"/>
              <a:t>between</a:t>
            </a:r>
            <a:r>
              <a:rPr lang="hr-HR" sz="2000" b="1" dirty="0"/>
              <a:t> </a:t>
            </a:r>
            <a:r>
              <a:rPr lang="hr-HR" sz="2000" b="1" dirty="0" err="1"/>
              <a:t>Syd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George, </a:t>
            </a:r>
            <a:r>
              <a:rPr lang="hr-HR" sz="2000" b="1" dirty="0" err="1"/>
              <a:t>based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information</a:t>
            </a:r>
            <a:r>
              <a:rPr lang="hr-HR" sz="2000" b="1" dirty="0"/>
              <a:t> George </a:t>
            </a:r>
            <a:r>
              <a:rPr lang="hr-HR" sz="2000" b="1" dirty="0" err="1"/>
              <a:t>shared</a:t>
            </a:r>
            <a:r>
              <a:rPr lang="hr-HR" sz="2000" b="1" dirty="0"/>
              <a:t>. </a:t>
            </a:r>
            <a:r>
              <a:rPr lang="hr-HR" sz="2000" i="1" dirty="0"/>
              <a:t>Na osnovi prethodno dobivenih informacija napiši nastavak razgovora između </a:t>
            </a:r>
            <a:r>
              <a:rPr lang="hr-HR" sz="2000" i="1" dirty="0" err="1"/>
              <a:t>Syda</a:t>
            </a:r>
            <a:r>
              <a:rPr lang="hr-HR" sz="2000" i="1" dirty="0"/>
              <a:t> i Georga.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3013" y="2770093"/>
            <a:ext cx="11791770" cy="38956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02827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050" y="0"/>
            <a:ext cx="4818282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975412" y="1335737"/>
            <a:ext cx="7213538" cy="4374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these non-verbal</a:t>
            </a:r>
            <a:r>
              <a:rPr lang="hr-HR" sz="2000" b="1" dirty="0"/>
              <a:t> </a:t>
            </a:r>
            <a:r>
              <a:rPr lang="en-US" sz="2000" b="1" dirty="0"/>
              <a:t>messages mean?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Write in your notebook.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Što ove neverbalne poruke znače? Zapiši u svoju bilježnicu.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accent2"/>
                </a:solidFill>
              </a:rPr>
              <a:t>1</a:t>
            </a:r>
            <a:r>
              <a:rPr lang="hr-HR" sz="2000" i="1" dirty="0"/>
              <a:t> tapkanje prstima ili stopalima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accent2"/>
                </a:solidFill>
              </a:rPr>
              <a:t>2</a:t>
            </a:r>
            <a:r>
              <a:rPr lang="hr-HR" sz="2000" i="1" dirty="0"/>
              <a:t> pogledavanje na sat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accent2"/>
                </a:solidFill>
              </a:rPr>
              <a:t>3</a:t>
            </a:r>
            <a:r>
              <a:rPr lang="hr-HR" sz="2000" i="1" dirty="0"/>
              <a:t> izbjegavanje kontakta očima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accent2"/>
                </a:solidFill>
              </a:rPr>
              <a:t>4</a:t>
            </a:r>
            <a:r>
              <a:rPr lang="hr-HR" sz="2000" i="1" dirty="0"/>
              <a:t> mrštenje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accent2"/>
                </a:solidFill>
              </a:rPr>
              <a:t>5</a:t>
            </a:r>
            <a:r>
              <a:rPr lang="hr-HR" sz="2000" i="1" dirty="0"/>
              <a:t> zijevanje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accent2"/>
                </a:solidFill>
              </a:rPr>
              <a:t>6</a:t>
            </a:r>
            <a:r>
              <a:rPr lang="hr-HR" sz="2000" i="1" dirty="0"/>
              <a:t> prekrivanje ušiju</a:t>
            </a:r>
          </a:p>
          <a:p>
            <a:pPr marL="0" indent="0">
              <a:buNone/>
            </a:pPr>
            <a:r>
              <a:rPr lang="en-US" sz="2000" b="1" dirty="0"/>
              <a:t>Share your ideas. Are they</a:t>
            </a:r>
            <a:r>
              <a:rPr lang="hr-HR" sz="2000" b="1" dirty="0"/>
              <a:t> </a:t>
            </a:r>
            <a:r>
              <a:rPr lang="en-US" sz="2000" b="1" dirty="0"/>
              <a:t>the same as your friends’?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Podijeli svoja razmišljanja sa svojim prijateljima iz razreda. Jesu li vaša razmišljanja slična?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47999" y="1313329"/>
            <a:ext cx="3973333" cy="42313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4313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4216</TotalTime>
  <Words>468</Words>
  <Application>Microsoft Office PowerPoint</Application>
  <PresentationFormat>Prilagođeno</PresentationFormat>
  <Paragraphs>58</Paragraphs>
  <Slides>14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5" baseType="lpstr">
      <vt:lpstr>Tema sustava Office</vt:lpstr>
      <vt:lpstr>UNIT 6;  Lend me your ear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08_U6_L5_Wanna_know_this</dc:title>
  <dc:subject>Engleski jezik</dc:subject>
  <dc:creator>Siniša Vuksan</dc:creator>
  <cp:keywords>engleski jezik; školska knjiga, footsteps 4</cp:keywords>
  <cp:lastModifiedBy>Iva Palčić Strčić</cp:lastModifiedBy>
  <cp:revision>388</cp:revision>
  <dcterms:created xsi:type="dcterms:W3CDTF">2020-09-12T11:20:19Z</dcterms:created>
  <dcterms:modified xsi:type="dcterms:W3CDTF">2022-02-09T20:04:49Z</dcterms:modified>
  <cp:category>8. razred</cp:category>
</cp:coreProperties>
</file>